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7"/>
  </p:notesMasterIdLst>
  <p:sldIdLst>
    <p:sldId id="256" r:id="rId6"/>
    <p:sldId id="282" r:id="rId7"/>
    <p:sldId id="257" r:id="rId8"/>
    <p:sldId id="283" r:id="rId9"/>
    <p:sldId id="285" r:id="rId10"/>
    <p:sldId id="286" r:id="rId11"/>
    <p:sldId id="259" r:id="rId12"/>
    <p:sldId id="287" r:id="rId13"/>
    <p:sldId id="265" r:id="rId14"/>
    <p:sldId id="27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7E9"/>
    <a:srgbClr val="0088CA"/>
    <a:srgbClr val="CF22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26D61E-FFCC-4B1E-9A6E-A9CCF66617DF}" v="2" dt="2025-11-11T15:44:20.167"/>
    <p1510:client id="{E69F038B-74FE-47C3-B1BC-6B1EC9A44B43}" v="1" dt="2025-11-11T15:53:25.974"/>
    <p1510:client id="{EAAE1196-B0C8-418A-A7FA-5015B107DC98}" v="16" dt="2025-11-10T17:16:12.1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5033" autoAdjust="0"/>
  </p:normalViewPr>
  <p:slideViewPr>
    <p:cSldViewPr snapToGrid="0">
      <p:cViewPr varScale="1">
        <p:scale>
          <a:sx n="48" d="100"/>
          <a:sy n="48" d="100"/>
        </p:scale>
        <p:origin x="-16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16418-2EB0-491B-828F-E8D5166AA08F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3561B2-32BC-48BE-9671-9D4E29169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155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663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FD4DF-45A8-98BD-7608-D54E62DC1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AF14F4-6864-FF8F-B83B-A6CE3C1A57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0F47B4-B831-2713-C51C-847E541915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SOURCES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https://www.heart.org/en/healthy-living/healthy-lifestyle/lifes-essential-8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https://www.heart.org/en/healthy-living/healthy-lifestyle/lifes-essential-8/how-to-eat-better-fact-sheet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https://newsroom.heart.org/news/new-high-blood-pressure-guideline-emphasizes-prevention-early-treatment-to-reduce-cvd-risk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FE40C0-2932-391A-F182-8234115EC3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080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https://www.heart.org/en/healthy-living/healthy-lifestyle/lifes-essential-8/how-to-eat-better-fact-sheet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157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C5693-8D5A-DA03-665A-8749D3E4E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278AD3-280F-D5CE-251E-EE4CBD33BA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83BE1E-A064-E80F-A7B3-38A9635AEB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https://www.heart.org/en/healthy-living/healthy-lifestyle/lifes-essential-8/how-to-eat-better-fact-sheet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43C1F1-AE5C-E282-FB8B-34B41CBB4B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741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9C1A4-1197-9958-5731-330232DBB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705541-D17A-6EB1-DCCE-1BC0330995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16413D-D414-1257-9FF2-8761641361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https://www.heart.org/-/media/Healthy-Living-Files/LE8-Fact-Sheets/For-Kids/lifes_essential_8__for_kids_super_fuel.pdf?sc_lang=en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318BA8-EAA1-E866-75BB-AD12AAB1F2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143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ABB58-FC4E-EC56-2D1F-DA7F3D95A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BCF810-AA46-AFE6-75D4-DEC931EC37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5CCC21-309A-1311-AC16-5522494446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https://www.heart.org/-/media/Healthy-Living-Files/LE8-Fact-Sheets/For-Kids/lifes_essential_8__for_kids_super_fuel.pdf?sc_lang=en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5DF977-84B5-4827-190C-63E81ABBBB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42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SOURCE</a:t>
            </a:r>
          </a:p>
          <a:p>
            <a:r>
              <a:rPr lang="en-US" dirty="0"/>
              <a:t>https://www.goredforwomen.org/en/mom-life/for-moms-with-elementary-age-kids/whats-in-your-kids-lunch-box-infographic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759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AF630-9453-F58A-ADEF-0CDDB24BF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9CD5E2-B668-AB86-FC9A-A73D8186A5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47FC48-E4B5-871A-78A3-F6CAE4B8B9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SOURCE</a:t>
            </a:r>
          </a:p>
          <a:p>
            <a:r>
              <a:rPr lang="en-US" dirty="0"/>
              <a:t>https://www.goredforwomen.org/en/mom-life/for-moms-with-elementary-age-kids/whats-in-your-kids-lunch-box-infographic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E2350B-3DDF-E52D-B6AB-26CF8CCEC9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9655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SOURCE</a:t>
            </a:r>
          </a:p>
          <a:p>
            <a:r>
              <a:rPr lang="en-US" dirty="0"/>
              <a:t>https://www.heart.org/en/healthy-living/healthy-eating/cooking-skills/cooking/smart-substitutions-to-eat-healthy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907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1737B-8A60-0D2F-80AA-77C9B224C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90EE4D-6D13-1062-1049-FE7A3C721B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9ECBB9-141D-05D2-1F30-CF9AA5BF06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SOURCE</a:t>
            </a:r>
          </a:p>
          <a:p>
            <a:r>
              <a:rPr lang="en-US" dirty="0"/>
              <a:t>https://www.goredforwomen.org/en/mom-life/for-moms-with-elementary-age-kids/6-tips-to-packing-a-healthy-school-lunch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EA759-0C01-25AD-93A3-08C8DA81E4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682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80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F691D1F1-941B-666F-923F-3345E17DECB4}"/>
              </a:ext>
            </a:extLst>
          </p:cNvPr>
          <p:cNvSpPr/>
          <p:nvPr userDrawn="1"/>
        </p:nvSpPr>
        <p:spPr>
          <a:xfrm rot="5400000">
            <a:off x="569343" y="-569344"/>
            <a:ext cx="3226279" cy="4364966"/>
          </a:xfrm>
          <a:prstGeom prst="rtTriangle">
            <a:avLst/>
          </a:prstGeom>
          <a:solidFill>
            <a:srgbClr val="C00000"/>
          </a:solidFill>
          <a:ln>
            <a:solidFill>
              <a:srgbClr val="CF22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0A4F6B-9421-CB33-123E-FDC703C78D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18" y="198406"/>
            <a:ext cx="2074364" cy="112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064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A3E0F0-C5F7-CBCA-884B-BBC60D34FB9C}"/>
              </a:ext>
            </a:extLst>
          </p:cNvPr>
          <p:cNvSpPr/>
          <p:nvPr userDrawn="1"/>
        </p:nvSpPr>
        <p:spPr>
          <a:xfrm>
            <a:off x="0" y="0"/>
            <a:ext cx="12192000" cy="974785"/>
          </a:xfrm>
          <a:prstGeom prst="rect">
            <a:avLst/>
          </a:prstGeom>
          <a:solidFill>
            <a:srgbClr val="CF222B"/>
          </a:solidFill>
          <a:ln>
            <a:solidFill>
              <a:srgbClr val="CF22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white heart with a black background&#10;&#10;AI-generated content may be incorrect.">
            <a:extLst>
              <a:ext uri="{FF2B5EF4-FFF2-40B4-BE49-F238E27FC236}">
                <a16:creationId xmlns:a16="http://schemas.microsoft.com/office/drawing/2014/main" id="{82E9BEAE-90F3-225E-BBCA-64E851E3E5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85" y="112874"/>
            <a:ext cx="1385523" cy="74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565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B6F94-CF80-B608-FE40-BFCEA2C11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F2A80E-207F-EFC0-373B-8464B03FFF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3A95B-D432-FCE8-A076-958EADA4A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1ADD7-BC89-6CE4-5D50-9C46ACBA8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68A9AE-D1DE-D85C-05DD-4AF61226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552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77B37-02CF-F5F0-FA45-CFFB5BDA2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380FA-5741-8A53-3797-B7E560E2E3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35AFA9-B381-D78D-05B4-5648A4E987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854CA6-3DAB-76F6-E5F7-EFFC5FA2C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548F53-2BE2-6B6E-44A8-B82C99D60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F73847-4E03-B590-6D8A-8B1AC4949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01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208E2-DA1C-4C60-81FF-9581BE4E1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F92D2E-ECEF-AC74-D5D4-A4091A10F0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48DB3D-FB5F-D776-2A2E-125302E9D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D61498-C172-A6BF-31C8-B6EA6A495D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369198-C394-278E-DFE4-9B3ED92981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2FA705-ADC5-F980-06A7-884C298D0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63577A-AF52-C022-A876-D17C6FAA2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43E310-52E0-4EFF-50CD-C19A2A94C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64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1D4F4-616D-4D58-D0F4-E3714376D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7507AA-FF5D-B2ED-8924-A2CCC15DD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41E61C-7339-3D88-494A-634ECF27D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46CCC7-6C1F-DE7C-208E-FF612AE10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37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79261C-1324-9F44-296D-C4F12877F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3167C6-AE19-46BE-1F2D-06D3CF847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32F8A7-ECAA-D9FD-8EFC-00E0D6973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800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D0098-E8D0-4BB8-2704-883787B20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DA963-74E7-4D14-A74B-624B659C0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35561-91B2-26AF-D904-B2BE84686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0D27B1-94A7-6490-E05C-3407530CF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735EDB-DAEF-0F7C-2E42-64D5188A4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D78DC5-D9B2-9F74-A33F-C096FB1E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866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6E04-7AEC-4C4D-E567-39D3E9425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19FAD2-36C1-E20E-AB36-FA7304CDD4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59624-3639-1344-C422-5E7A8F6BF1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E59592-FE07-DBE1-BBDA-349601971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D4ED31-F686-F5EC-20FF-D958CA86C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4E9C20-10A5-B0ED-2650-7C0977DCF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228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F339A-57D4-5A23-CEF7-3DC6B72A3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97AB53-517F-E86F-F568-BBE1A7EC3B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19565-636B-009A-A901-4457599A2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4E8EC-34D0-C970-AF03-E0CB9383D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3648EB-B949-57B3-DA55-39F438B97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187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ABF5E0-4FE2-780C-0E23-A8653B5E8E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4BFA57-0638-AF08-6353-8416524B61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A6B3C-E5CC-FC07-4881-67E76C010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30C02-C3CE-209D-8DF7-A24978249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B9922-B8D6-FD49-EE97-86950A3BF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2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4EAAB1-81BF-DE6A-B446-BDC7D6AFF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9E1943-7C08-2FA7-09DC-94FB1BF5D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E0254-5373-EA91-F1A9-2CD441D017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90D7BB-93A8-48D9-A09A-5101EBCA2524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2F378-ABCE-AEA5-83AE-2A0708D0B6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37CEB5-6D4A-96DA-5496-D649100DB8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636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fe's Essential 8 for Kids">
            <a:extLst>
              <a:ext uri="{FF2B5EF4-FFF2-40B4-BE49-F238E27FC236}">
                <a16:creationId xmlns:a16="http://schemas.microsoft.com/office/drawing/2014/main" id="{27F900D5-0D41-C261-A171-276547A90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5870" y="245745"/>
            <a:ext cx="3080389" cy="156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6">
            <a:extLst>
              <a:ext uri="{FF2B5EF4-FFF2-40B4-BE49-F238E27FC236}">
                <a16:creationId xmlns:a16="http://schemas.microsoft.com/office/drawing/2014/main" id="{AB8A289D-5478-0CC3-063F-1706454BE3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1463040" y="1812343"/>
            <a:ext cx="12306670" cy="209288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Super Fuel:</a:t>
            </a:r>
            <a:endParaRPr kumimoji="0" lang="en-US" sz="130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551E0FA-EAA1-A6A1-E4F8-F8B4A3A0FBCD}"/>
              </a:ext>
            </a:extLst>
          </p:cNvPr>
          <p:cNvSpPr txBox="1"/>
          <p:nvPr/>
        </p:nvSpPr>
        <p:spPr>
          <a:xfrm>
            <a:off x="-319264" y="3747838"/>
            <a:ext cx="11043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700" b="1" dirty="0">
                <a:latin typeface="Lub Dub Medium" panose="020B0603030403020204" pitchFamily="34" charset="0"/>
              </a:rPr>
              <a:t>How Food Powers Your Body</a:t>
            </a:r>
            <a:endParaRPr lang="en-US" sz="4700" dirty="0">
              <a:latin typeface="Lub Dub Medium" panose="020B0603030403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B08C9E-C938-CBE6-5455-C77571B528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74" y="4606405"/>
            <a:ext cx="10712586" cy="65223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20A7660-CBC7-04BA-C7B3-0D77A9F6327B}"/>
              </a:ext>
            </a:extLst>
          </p:cNvPr>
          <p:cNvSpPr txBox="1"/>
          <p:nvPr/>
        </p:nvSpPr>
        <p:spPr>
          <a:xfrm>
            <a:off x="116193" y="4701688"/>
            <a:ext cx="10503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i="1" dirty="0">
                <a:solidFill>
                  <a:schemeClr val="bg1"/>
                </a:solidFill>
                <a:latin typeface="Lub Dub Medium" panose="020B0603030403020204" pitchFamily="34" charset="0"/>
              </a:rPr>
              <a:t>From the American Heart Association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49D15A-F0FA-0619-8606-5D1A34F1D484}"/>
              </a:ext>
            </a:extLst>
          </p:cNvPr>
          <p:cNvSpPr txBox="1"/>
          <p:nvPr/>
        </p:nvSpPr>
        <p:spPr>
          <a:xfrm>
            <a:off x="5061903" y="5471822"/>
            <a:ext cx="20681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Lub Dub Medium" panose="020B0603030403020204" pitchFamily="34" charset="0"/>
              </a:rPr>
              <a:t>Locally Sponsored by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C8C2C8-B8F7-F8F7-3CE0-9A8AE4CB0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99658" y="5913410"/>
            <a:ext cx="1592684" cy="5670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448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0FFA5-DBBE-4BC4-E84D-DE5DED4C5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BD8B95-6C48-691F-A7B3-85E616E62BE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23586" y="1187908"/>
            <a:ext cx="9705572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Why Nutritious Eating Matters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FE6D46-784B-0DAE-18C8-1097EA4BEAFF}"/>
              </a:ext>
            </a:extLst>
          </p:cNvPr>
          <p:cNvSpPr txBox="1"/>
          <p:nvPr/>
        </p:nvSpPr>
        <p:spPr>
          <a:xfrm>
            <a:off x="423586" y="2045724"/>
            <a:ext cx="7697158" cy="6121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Eating a heart-healthy diet is important to help reduce your risk cardiovascular disease, which includes heart attack and stroke.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Healthy eating can help you manage your blood pressure, the number one preventable risk factor for cardiovascular disease.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Well-balanced meals also keep our hearts and brains working at their best.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Lub Dub Medium" panose="020B0603030403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Lub Dub Medium" panose="020B0603030403020204" pitchFamily="34" charset="0"/>
            </a:endParaRPr>
          </a:p>
          <a:p>
            <a:pPr>
              <a:lnSpc>
                <a:spcPct val="150000"/>
              </a:lnSpc>
            </a:pPr>
            <a:endParaRPr lang="en-US" sz="2400" b="1" dirty="0">
              <a:latin typeface="Lub Dub Medium" panose="020B060303040302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9F0509E-0FCE-1265-156D-400037CFC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43158" y="1796142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29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C35F06-96A7-87C0-127F-9E1EF861A9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269551"/>
            <a:ext cx="5677858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How to Eat Better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85B303-9826-D89C-EA4E-CD928B2DBCDE}"/>
              </a:ext>
            </a:extLst>
          </p:cNvPr>
          <p:cNvSpPr txBox="1"/>
          <p:nvPr/>
        </p:nvSpPr>
        <p:spPr>
          <a:xfrm>
            <a:off x="418142" y="2100548"/>
            <a:ext cx="8035976" cy="3905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Enjoy vegetables, fruits, whole grains, beans, legumes, nuts, plant-based proteins (like beans, lentils, nuts), lean animal proteins (like skinless poultry, fish, seafood, low-fat dairy)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Drink plenty of water throughout the day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Use plant-based oils, such as olive, canola, or avocado oil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DA4742D-ED6B-CC6B-C0A7-2C1C89EFB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58437" y="1530809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141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D5D40-73D7-21D0-0508-072F49C17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F089BC-2566-EE25-F516-6B839B780C1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214687"/>
            <a:ext cx="5677858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What to Limit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F92735-4147-9222-7E4B-94C52F8AF807}"/>
              </a:ext>
            </a:extLst>
          </p:cNvPr>
          <p:cNvSpPr txBox="1"/>
          <p:nvPr/>
        </p:nvSpPr>
        <p:spPr>
          <a:xfrm>
            <a:off x="497542" y="2056701"/>
            <a:ext cx="8600738" cy="4459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Sweetened drinks (soda, juice, flavored milk)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Salty food, fatty foods, and processed meats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Foods high in sugars (pastries, cakes, and other sweets)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Butter, whole milk, full-fat yogurt and cheese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Refined grains (white rice and most white breads)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Oils like coconut or palm oil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C00000"/>
                </a:solidFill>
                <a:latin typeface="Lub Dub Medium" panose="020B0603030403020204" pitchFamily="34" charset="0"/>
              </a:rPr>
              <a:t>AVOID</a:t>
            </a:r>
            <a:r>
              <a:rPr lang="en-US" sz="2400" b="1" dirty="0">
                <a:latin typeface="Lub Dub Medium" panose="020B0603030403020204" pitchFamily="34" charset="0"/>
              </a:rPr>
              <a:t> trans fats, which are found in some store-bought baked goods and fried foods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EF6CA5E-DCC6-E353-AB78-4AB5F84E6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18566" y="3561768"/>
            <a:ext cx="3855164" cy="385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711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2AFE2-F154-AC00-36CC-5F4FFD3C3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870D983-FB56-92B1-82BC-F67D14493C1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269551"/>
            <a:ext cx="5677858" cy="15696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How to Talk to Kids about Food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10065F-6F48-CA3F-8670-05998E36815A}"/>
              </a:ext>
            </a:extLst>
          </p:cNvPr>
          <p:cNvSpPr txBox="1"/>
          <p:nvPr/>
        </p:nvSpPr>
        <p:spPr>
          <a:xfrm>
            <a:off x="418142" y="2839211"/>
            <a:ext cx="5934335" cy="3351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Food gives us energy for school, sports, and play.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Eating healthy helps us feel good and be our best selves.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Balance is key: It’s okay to enjoy a treat sometimes.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CFA626-5D22-4AEE-537D-A28AA5769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469" y="2551263"/>
            <a:ext cx="5551714" cy="252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07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9CE10-41DB-3189-69C9-AAB3A1568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2FC7F-E0E5-DABD-9029-3EAF780131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4323" y="1257787"/>
            <a:ext cx="3285178" cy="10156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How to Talk to Kids about Food</a:t>
            </a:r>
            <a:r>
              <a:rPr kumimoji="0" lang="en-US" sz="100" b="0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689016-F74C-9E9D-A365-085F80688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5"/>
          <a:stretch>
            <a:fillRect/>
          </a:stretch>
        </p:blipFill>
        <p:spPr>
          <a:xfrm>
            <a:off x="448629" y="2273450"/>
            <a:ext cx="4810385" cy="4584550"/>
          </a:xfrm>
          <a:prstGeom prst="rect">
            <a:avLst/>
          </a:prstGeom>
        </p:spPr>
      </p:pic>
      <p:pic>
        <p:nvPicPr>
          <p:cNvPr id="10" name="Decorative box 1">
            <a:extLst>
              <a:ext uri="{FF2B5EF4-FFF2-40B4-BE49-F238E27FC236}">
                <a16:creationId xmlns:a16="http://schemas.microsoft.com/office/drawing/2014/main" id="{F546DD32-94C1-9458-5A76-12B4D7610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4391288" y="349931"/>
            <a:ext cx="4491458" cy="44914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7B467B-3C8E-71F1-7211-87842A4ED301}"/>
              </a:ext>
            </a:extLst>
          </p:cNvPr>
          <p:cNvSpPr txBox="1"/>
          <p:nvPr/>
        </p:nvSpPr>
        <p:spPr>
          <a:xfrm>
            <a:off x="5259014" y="1356856"/>
            <a:ext cx="275831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Lub Dub Medium" panose="020B0603030403020204" pitchFamily="34" charset="0"/>
              </a:rPr>
              <a:t>The food you eat is like super fuel for your body. Just like a car needs the right kind of gas to run, your body needs the right kind of food to play, learn, and grow!</a:t>
            </a:r>
          </a:p>
        </p:txBody>
      </p:sp>
      <p:pic>
        <p:nvPicPr>
          <p:cNvPr id="11" name="Decorative box 2">
            <a:extLst>
              <a:ext uri="{FF2B5EF4-FFF2-40B4-BE49-F238E27FC236}">
                <a16:creationId xmlns:a16="http://schemas.microsoft.com/office/drawing/2014/main" id="{5E9C01EF-1278-7810-9A1C-AC927AA24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7891045" y="1257787"/>
            <a:ext cx="4812584" cy="358360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FA5FF3E-9411-8B3A-7FE0-BE1AE8B68683}"/>
              </a:ext>
            </a:extLst>
          </p:cNvPr>
          <p:cNvSpPr txBox="1"/>
          <p:nvPr/>
        </p:nvSpPr>
        <p:spPr>
          <a:xfrm>
            <a:off x="8789117" y="2150494"/>
            <a:ext cx="308175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Lub Dub Medium" panose="020B0603030403020204" pitchFamily="34" charset="0"/>
              </a:rPr>
              <a:t>Food gives us the energy to do everything - school, sports, and fun with friends. Eating healthy also helps us feel our best.</a:t>
            </a:r>
          </a:p>
        </p:txBody>
      </p:sp>
      <p:pic>
        <p:nvPicPr>
          <p:cNvPr id="14" name="Decorative box 3">
            <a:extLst>
              <a:ext uri="{FF2B5EF4-FFF2-40B4-BE49-F238E27FC236}">
                <a16:creationId xmlns:a16="http://schemas.microsoft.com/office/drawing/2014/main" id="{DAB59C60-9103-7534-AC13-9C8DD408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6640546" y="3685264"/>
            <a:ext cx="5230321" cy="34013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3BA786-9530-E713-475F-BC4D786A267C}"/>
              </a:ext>
            </a:extLst>
          </p:cNvPr>
          <p:cNvSpPr txBox="1"/>
          <p:nvPr/>
        </p:nvSpPr>
        <p:spPr>
          <a:xfrm>
            <a:off x="7737640" y="4267890"/>
            <a:ext cx="311522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600" dirty="0">
              <a:latin typeface="Lub Dub Medium" panose="020B0603030403020204" pitchFamily="34" charset="0"/>
            </a:endParaRPr>
          </a:p>
          <a:p>
            <a:r>
              <a:rPr lang="en-US" sz="1600" dirty="0">
                <a:latin typeface="Lub Dub Medium" panose="020B0603030403020204" pitchFamily="34" charset="0"/>
              </a:rPr>
              <a:t>Balance is the key! You can enjoy a treat sometimes, but the most important thing is making healthy choices most of the time.</a:t>
            </a:r>
            <a:endParaRPr lang="en-US" sz="1600" kern="1200" dirty="0">
              <a:solidFill>
                <a:schemeClr val="tx1"/>
              </a:solidFill>
              <a:effectLst/>
              <a:latin typeface="Lub Dub Medium" panose="020B06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613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E84C8-AA2B-B579-5083-EA6221266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CBD9C3-F43C-CFA0-5E4A-DE110F11A53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6069" y="1140413"/>
            <a:ext cx="7246276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What’s for Lunch?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pic>
        <p:nvPicPr>
          <p:cNvPr id="5" name="Picture 4" descr="+ LEAN PROTEINS">
            <a:extLst>
              <a:ext uri="{FF2B5EF4-FFF2-40B4-BE49-F238E27FC236}">
                <a16:creationId xmlns:a16="http://schemas.microsoft.com/office/drawing/2014/main" id="{3AC11EE6-ADB6-0FFD-C415-BBD4D32FC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52" y="2057660"/>
            <a:ext cx="3105583" cy="37152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24F0DB0-D97C-6558-37FF-CB40E5A916FF}"/>
              </a:ext>
            </a:extLst>
          </p:cNvPr>
          <p:cNvSpPr txBox="1"/>
          <p:nvPr/>
        </p:nvSpPr>
        <p:spPr>
          <a:xfrm>
            <a:off x="208952" y="2478573"/>
            <a:ext cx="322683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Lub Dub Medium" panose="020B0603030403020204" pitchFamily="34" charset="0"/>
              </a:rPr>
              <a:t>Turkey		Beans</a:t>
            </a:r>
          </a:p>
          <a:p>
            <a:r>
              <a:rPr lang="en-US" sz="1600" dirty="0">
                <a:latin typeface="Lub Dub Medium" panose="020B0603030403020204" pitchFamily="34" charset="0"/>
              </a:rPr>
              <a:t>Chicken		Seeds</a:t>
            </a:r>
          </a:p>
          <a:p>
            <a:r>
              <a:rPr lang="en-US" sz="1600" dirty="0">
                <a:latin typeface="Lub Dub Medium" panose="020B0603030403020204" pitchFamily="34" charset="0"/>
              </a:rPr>
              <a:t>Eggs		Nuts</a:t>
            </a:r>
          </a:p>
          <a:p>
            <a:r>
              <a:rPr lang="en-US" sz="1600" dirty="0">
                <a:latin typeface="Lub Dub Medium" panose="020B0603030403020204" pitchFamily="34" charset="0"/>
              </a:rPr>
              <a:t>Lentils		Edamame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1AF0531-ED5A-46B7-E91C-056B0FC44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84460" y="3830536"/>
            <a:ext cx="2904791" cy="1689027"/>
            <a:chOff x="284461" y="4028560"/>
            <a:chExt cx="2904791" cy="1689027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0BA9EDFF-B759-FE60-99AB-0D80F23D0ECE}"/>
                </a:ext>
              </a:extLst>
            </p:cNvPr>
            <p:cNvSpPr/>
            <p:nvPr/>
          </p:nvSpPr>
          <p:spPr>
            <a:xfrm>
              <a:off x="284461" y="4042076"/>
              <a:ext cx="2904790" cy="1675511"/>
            </a:xfrm>
            <a:prstGeom prst="rect">
              <a:avLst/>
            </a:prstGeom>
            <a:solidFill>
              <a:srgbClr val="E6E7E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Proteins are important building blocks to keep our bodies strong.">
              <a:extLst>
                <a:ext uri="{FF2B5EF4-FFF2-40B4-BE49-F238E27FC236}">
                  <a16:creationId xmlns:a16="http://schemas.microsoft.com/office/drawing/2014/main" id="{846DD002-70B9-368A-701D-5768BEBEA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34660"/>
            <a:stretch>
              <a:fillRect/>
            </a:stretch>
          </p:blipFill>
          <p:spPr>
            <a:xfrm>
              <a:off x="284461" y="4028560"/>
              <a:ext cx="2904791" cy="1689027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50C9E38-1973-041C-5241-4FAD9E668E94}"/>
              </a:ext>
            </a:extLst>
          </p:cNvPr>
          <p:cNvSpPr txBox="1"/>
          <p:nvPr/>
        </p:nvSpPr>
        <p:spPr>
          <a:xfrm>
            <a:off x="326154" y="5594989"/>
            <a:ext cx="286309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Lub Dub Medium" panose="020B0603030403020204" pitchFamily="34" charset="0"/>
              </a:rPr>
              <a:t>Proteins are important building blocks to keep our bodies strong.</a:t>
            </a:r>
          </a:p>
        </p:txBody>
      </p:sp>
      <p:pic>
        <p:nvPicPr>
          <p:cNvPr id="10" name="Picture 9" descr="+ FAT-FREE/LOW-FAT DAIRY">
            <a:extLst>
              <a:ext uri="{FF2B5EF4-FFF2-40B4-BE49-F238E27FC236}">
                <a16:creationId xmlns:a16="http://schemas.microsoft.com/office/drawing/2014/main" id="{1C33D41E-C98A-F9CD-5A6C-37D175D452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9207" y="2048133"/>
            <a:ext cx="4553585" cy="37152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6CDC1AA-E8E3-D8A5-8F06-D29DCFB08292}"/>
              </a:ext>
            </a:extLst>
          </p:cNvPr>
          <p:cNvSpPr txBox="1"/>
          <p:nvPr/>
        </p:nvSpPr>
        <p:spPr>
          <a:xfrm>
            <a:off x="4176988" y="2478573"/>
            <a:ext cx="396849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Lub Dub Medium" panose="020B0603030403020204" pitchFamily="34" charset="0"/>
              </a:rPr>
              <a:t>Milk</a:t>
            </a:r>
          </a:p>
          <a:p>
            <a:pPr algn="ctr"/>
            <a:r>
              <a:rPr lang="en-US" sz="1600" dirty="0">
                <a:latin typeface="Lub Dub Medium" panose="020B0603030403020204" pitchFamily="34" charset="0"/>
              </a:rPr>
              <a:t>Cheese</a:t>
            </a:r>
          </a:p>
          <a:p>
            <a:pPr algn="ctr"/>
            <a:r>
              <a:rPr lang="en-US" sz="1600" dirty="0">
                <a:latin typeface="Lub Dub Medium" panose="020B0603030403020204" pitchFamily="34" charset="0"/>
              </a:rPr>
              <a:t>Yogurt</a:t>
            </a:r>
          </a:p>
          <a:p>
            <a:pPr algn="ctr"/>
            <a:r>
              <a:rPr lang="en-US" sz="1600" dirty="0">
                <a:latin typeface="Lub Dub Medium" panose="020B0603030403020204" pitchFamily="34" charset="0"/>
              </a:rPr>
              <a:t>(Can include nondairy sugar-free fortified with calcium and vitamin D!)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F34992D-ECDD-0B3E-D897-C409A38BB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778370" y="3830536"/>
            <a:ext cx="2904790" cy="1675511"/>
            <a:chOff x="4778370" y="4028560"/>
            <a:chExt cx="2904790" cy="167551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9CA54C0-4CF5-8504-57E5-D9CECFB1166A}"/>
                </a:ext>
              </a:extLst>
            </p:cNvPr>
            <p:cNvSpPr/>
            <p:nvPr/>
          </p:nvSpPr>
          <p:spPr>
            <a:xfrm>
              <a:off x="4778370" y="4028560"/>
              <a:ext cx="2904790" cy="1675511"/>
            </a:xfrm>
            <a:prstGeom prst="rect">
              <a:avLst/>
            </a:prstGeom>
            <a:solidFill>
              <a:srgbClr val="E6E7E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 descr="Foods with calcium and vitamin D are important for growing and maintaining strong bones and teeth.">
              <a:extLst>
                <a:ext uri="{FF2B5EF4-FFF2-40B4-BE49-F238E27FC236}">
                  <a16:creationId xmlns:a16="http://schemas.microsoft.com/office/drawing/2014/main" id="{E93C5EC1-E50C-43DA-E8F6-0DC2341A6B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b="43642"/>
            <a:stretch>
              <a:fillRect/>
            </a:stretch>
          </p:blipFill>
          <p:spPr>
            <a:xfrm>
              <a:off x="4842435" y="4117500"/>
              <a:ext cx="2765731" cy="1456264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07BC51D-59DE-A50C-7B99-22D83A80A2BF}"/>
              </a:ext>
            </a:extLst>
          </p:cNvPr>
          <p:cNvSpPr txBox="1"/>
          <p:nvPr/>
        </p:nvSpPr>
        <p:spPr>
          <a:xfrm>
            <a:off x="4778370" y="5594988"/>
            <a:ext cx="29047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Lub Dub Medium" panose="020B0603030403020204" pitchFamily="34" charset="0"/>
              </a:rPr>
              <a:t>Foods with calcium and vitamin D are important for growing and maintaining strong bones and teeth.</a:t>
            </a:r>
          </a:p>
        </p:txBody>
      </p:sp>
      <p:pic>
        <p:nvPicPr>
          <p:cNvPr id="8" name="Picture 7" descr="+ WHOLE GRAINS">
            <a:extLst>
              <a:ext uri="{FF2B5EF4-FFF2-40B4-BE49-F238E27FC236}">
                <a16:creationId xmlns:a16="http://schemas.microsoft.com/office/drawing/2014/main" id="{B378D780-06A0-AB45-33A6-BCA99DF05C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0336" y="2067186"/>
            <a:ext cx="3096057" cy="35247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CFE4539-B6E1-2159-BD86-13356B77CE20}"/>
              </a:ext>
            </a:extLst>
          </p:cNvPr>
          <p:cNvSpPr txBox="1"/>
          <p:nvPr/>
        </p:nvSpPr>
        <p:spPr>
          <a:xfrm>
            <a:off x="8324115" y="2478573"/>
            <a:ext cx="396849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Lub Dub Medium" panose="020B0603030403020204" pitchFamily="34" charset="0"/>
              </a:rPr>
              <a:t>Whole Wheat or Whole Grain:</a:t>
            </a:r>
          </a:p>
          <a:p>
            <a:pPr algn="ctr"/>
            <a:r>
              <a:rPr lang="en-US" sz="1600" dirty="0">
                <a:latin typeface="Lub Dub Medium" panose="020B0603030403020204" pitchFamily="34" charset="0"/>
              </a:rPr>
              <a:t>Pasta</a:t>
            </a:r>
          </a:p>
          <a:p>
            <a:pPr algn="ctr"/>
            <a:r>
              <a:rPr lang="en-US" sz="1600" dirty="0">
                <a:latin typeface="Lub Dub Medium" panose="020B0603030403020204" pitchFamily="34" charset="0"/>
              </a:rPr>
              <a:t>Tortillas</a:t>
            </a:r>
          </a:p>
          <a:p>
            <a:pPr algn="ctr"/>
            <a:r>
              <a:rPr lang="en-US" sz="1600" dirty="0">
                <a:latin typeface="Lub Dub Medium" panose="020B0603030403020204" pitchFamily="34" charset="0"/>
              </a:rPr>
              <a:t>Breads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0F6E31A-F43F-1F28-CF92-B5869D77B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855967" y="3830536"/>
            <a:ext cx="2904790" cy="1675511"/>
            <a:chOff x="8855967" y="4028559"/>
            <a:chExt cx="2904790" cy="167551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5124920-8CEC-94B4-7F31-E42333F229ED}"/>
                </a:ext>
              </a:extLst>
            </p:cNvPr>
            <p:cNvSpPr/>
            <p:nvPr/>
          </p:nvSpPr>
          <p:spPr>
            <a:xfrm>
              <a:off x="8855967" y="4028559"/>
              <a:ext cx="2904790" cy="1675511"/>
            </a:xfrm>
            <a:prstGeom prst="rect">
              <a:avLst/>
            </a:prstGeom>
            <a:solidFill>
              <a:srgbClr val="E6E7E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 descr="Whole grains help create a feeling of fullness, aid with digestion and provide important nutrients, including dietary fiber and iron.">
              <a:extLst>
                <a:ext uri="{FF2B5EF4-FFF2-40B4-BE49-F238E27FC236}">
                  <a16:creationId xmlns:a16="http://schemas.microsoft.com/office/drawing/2014/main" id="{2512592F-939D-5DC3-F0AA-ADFB8809C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b="42969"/>
            <a:stretch>
              <a:fillRect/>
            </a:stretch>
          </p:blipFill>
          <p:spPr>
            <a:xfrm>
              <a:off x="9087062" y="4135942"/>
              <a:ext cx="2442603" cy="1474262"/>
            </a:xfrm>
            <a:prstGeom prst="rect">
              <a:avLst/>
            </a:prstGeom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2DFBFF08-F5D7-D394-B0BA-EA01098B3042}"/>
              </a:ext>
            </a:extLst>
          </p:cNvPr>
          <p:cNvSpPr txBox="1"/>
          <p:nvPr/>
        </p:nvSpPr>
        <p:spPr>
          <a:xfrm>
            <a:off x="8855968" y="5594987"/>
            <a:ext cx="290479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Lub Dub Medium" panose="020B0603030403020204" pitchFamily="34" charset="0"/>
              </a:rPr>
              <a:t>Whole grains help create a feeling of fullness, aid with digestion and provide important nutrients, including dietary fiber and iron.</a:t>
            </a:r>
          </a:p>
        </p:txBody>
      </p:sp>
    </p:spTree>
    <p:extLst>
      <p:ext uri="{BB962C8B-B14F-4D97-AF65-F5344CB8AC3E}">
        <p14:creationId xmlns:p14="http://schemas.microsoft.com/office/powerpoint/2010/main" val="194318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EB6FE-2397-0F19-B58E-44A3B7B8D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AA76398-F56E-8673-3B1F-CEFCF536D7C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6069" y="1140413"/>
            <a:ext cx="7246276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What’s for Lunch</a:t>
            </a:r>
            <a:r>
              <a:rPr kumimoji="0" lang="en-US" sz="1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.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?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pic>
        <p:nvPicPr>
          <p:cNvPr id="3" name="Picture 2" descr="+ FRUITS">
            <a:extLst>
              <a:ext uri="{FF2B5EF4-FFF2-40B4-BE49-F238E27FC236}">
                <a16:creationId xmlns:a16="http://schemas.microsoft.com/office/drawing/2014/main" id="{CD3FD716-5387-F82B-3ACE-25FC2DAB9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341" y="2127031"/>
            <a:ext cx="1648055" cy="37152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6E6794C-F06F-4B6E-0920-891645B1547F}"/>
              </a:ext>
            </a:extLst>
          </p:cNvPr>
          <p:cNvSpPr txBox="1"/>
          <p:nvPr/>
        </p:nvSpPr>
        <p:spPr>
          <a:xfrm>
            <a:off x="1173373" y="2523394"/>
            <a:ext cx="339378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Lub Dub Medium" panose="020B0603030403020204" pitchFamily="34" charset="0"/>
              </a:rPr>
              <a:t>Apple Slices	</a:t>
            </a:r>
          </a:p>
          <a:p>
            <a:r>
              <a:rPr lang="en-US" sz="1600" dirty="0">
                <a:latin typeface="Lub Dub Medium" panose="020B0603030403020204" pitchFamily="34" charset="0"/>
              </a:rPr>
              <a:t>Pear Slices</a:t>
            </a:r>
          </a:p>
          <a:p>
            <a:r>
              <a:rPr lang="en-US" sz="1600" dirty="0">
                <a:latin typeface="Lub Dub Medium" panose="020B0603030403020204" pitchFamily="34" charset="0"/>
              </a:rPr>
              <a:t>Bananas</a:t>
            </a:r>
          </a:p>
          <a:p>
            <a:r>
              <a:rPr lang="en-US" sz="1600" dirty="0">
                <a:latin typeface="Lub Dub Medium" panose="020B0603030403020204" pitchFamily="34" charset="0"/>
              </a:rPr>
              <a:t>Clementines</a:t>
            </a:r>
          </a:p>
          <a:p>
            <a:r>
              <a:rPr lang="en-US" sz="1600" dirty="0">
                <a:latin typeface="Lub Dub Medium" panose="020B0603030403020204" pitchFamily="34" charset="0"/>
              </a:rPr>
              <a:t>Berries</a:t>
            </a:r>
          </a:p>
          <a:p>
            <a:r>
              <a:rPr lang="en-US" sz="1600" dirty="0">
                <a:latin typeface="Lub Dub Medium" panose="020B0603030403020204" pitchFamily="34" charset="0"/>
              </a:rPr>
              <a:t>Grapes			</a:t>
            </a:r>
          </a:p>
          <a:p>
            <a:r>
              <a:rPr lang="en-US" sz="1600" dirty="0">
                <a:latin typeface="Lub Dub Medium" panose="020B0603030403020204" pitchFamily="34" charset="0"/>
              </a:rPr>
              <a:t>		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3443524-C9A3-1E4A-28A2-35B5C7F09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58135" y="4158340"/>
            <a:ext cx="2616628" cy="1509296"/>
            <a:chOff x="284461" y="4042076"/>
            <a:chExt cx="2904790" cy="1675511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5D41A32B-358F-3EF8-F354-B48183A53A3E}"/>
                </a:ext>
              </a:extLst>
            </p:cNvPr>
            <p:cNvSpPr/>
            <p:nvPr/>
          </p:nvSpPr>
          <p:spPr>
            <a:xfrm>
              <a:off x="284461" y="4042076"/>
              <a:ext cx="2904790" cy="1675511"/>
            </a:xfrm>
            <a:prstGeom prst="rect">
              <a:avLst/>
            </a:prstGeom>
            <a:solidFill>
              <a:srgbClr val="E6E7E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 descr="Eating a variety of fruits in lots of different colors gives our bodies many nutrients and can help reduce the risk of some diseases, including heart disease.">
              <a:extLst>
                <a:ext uri="{FF2B5EF4-FFF2-40B4-BE49-F238E27FC236}">
                  <a16:creationId xmlns:a16="http://schemas.microsoft.com/office/drawing/2014/main" id="{FBB2F59D-9533-F4E7-3935-6A4600ACF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8403" b="46567"/>
            <a:stretch>
              <a:fillRect/>
            </a:stretch>
          </p:blipFill>
          <p:spPr>
            <a:xfrm>
              <a:off x="547475" y="4227357"/>
              <a:ext cx="2328614" cy="1353612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2538E0E-52A9-A97F-953B-D0807EB0A365}"/>
              </a:ext>
            </a:extLst>
          </p:cNvPr>
          <p:cNvSpPr txBox="1"/>
          <p:nvPr/>
        </p:nvSpPr>
        <p:spPr>
          <a:xfrm>
            <a:off x="326154" y="5740595"/>
            <a:ext cx="339378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Lub Dub Medium" panose="020B0603030403020204" pitchFamily="34" charset="0"/>
              </a:rPr>
              <a:t>Eating a variety of fruits in lots of different colors gives our bodies many nutrients and can help reduce the risk of some heart disease. </a:t>
            </a:r>
          </a:p>
        </p:txBody>
      </p:sp>
      <p:pic>
        <p:nvPicPr>
          <p:cNvPr id="7" name="Picture 6" descr="+ VEGETABLES">
            <a:extLst>
              <a:ext uri="{FF2B5EF4-FFF2-40B4-BE49-F238E27FC236}">
                <a16:creationId xmlns:a16="http://schemas.microsoft.com/office/drawing/2014/main" id="{A7A3C85B-75D0-923D-D9BD-CB852CAD3E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8998" y="2141321"/>
            <a:ext cx="2534004" cy="36200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E7A0CF5-08FB-22D3-C742-FFB4E68BBD0E}"/>
              </a:ext>
            </a:extLst>
          </p:cNvPr>
          <p:cNvSpPr txBox="1"/>
          <p:nvPr/>
        </p:nvSpPr>
        <p:spPr>
          <a:xfrm>
            <a:off x="4176988" y="2571761"/>
            <a:ext cx="396849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Lub Dub Medium" panose="020B0603030403020204" pitchFamily="34" charset="0"/>
              </a:rPr>
              <a:t>Baby Carrots</a:t>
            </a:r>
          </a:p>
          <a:p>
            <a:pPr algn="ctr"/>
            <a:r>
              <a:rPr lang="en-US" sz="1600" dirty="0">
                <a:latin typeface="Lub Dub Medium" panose="020B0603030403020204" pitchFamily="34" charset="0"/>
              </a:rPr>
              <a:t>Bell Pepper Strips</a:t>
            </a:r>
          </a:p>
          <a:p>
            <a:pPr algn="ctr"/>
            <a:r>
              <a:rPr lang="en-US" sz="1600" dirty="0">
                <a:latin typeface="Lub Dub Medium" panose="020B0603030403020204" pitchFamily="34" charset="0"/>
              </a:rPr>
              <a:t>Cucumber Strips</a:t>
            </a:r>
          </a:p>
          <a:p>
            <a:pPr algn="ctr"/>
            <a:r>
              <a:rPr lang="en-US" sz="1600" dirty="0">
                <a:latin typeface="Lub Dub Medium" panose="020B0603030403020204" pitchFamily="34" charset="0"/>
              </a:rPr>
              <a:t>Celery Sticks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CDEE751-A157-7800-C366-283CBDD59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931767" y="4158339"/>
            <a:ext cx="2616628" cy="1509296"/>
            <a:chOff x="4707799" y="4263173"/>
            <a:chExt cx="2904790" cy="167551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0ADF876-9982-358D-B05A-33B6F4B2D367}"/>
                </a:ext>
              </a:extLst>
            </p:cNvPr>
            <p:cNvSpPr/>
            <p:nvPr/>
          </p:nvSpPr>
          <p:spPr>
            <a:xfrm>
              <a:off x="4707799" y="4263173"/>
              <a:ext cx="2904790" cy="1675511"/>
            </a:xfrm>
            <a:prstGeom prst="rect">
              <a:avLst/>
            </a:prstGeom>
            <a:solidFill>
              <a:srgbClr val="E6E7E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 descr="Eating more vegetables provides our bodies with many vitamins and minerals and can help reduce the risk of some diseases, including heart disease.">
              <a:extLst>
                <a:ext uri="{FF2B5EF4-FFF2-40B4-BE49-F238E27FC236}">
                  <a16:creationId xmlns:a16="http://schemas.microsoft.com/office/drawing/2014/main" id="{956941E8-78D3-D57D-F94F-2F3E075DD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0657" r="8166" b="53529"/>
            <a:stretch>
              <a:fillRect/>
            </a:stretch>
          </p:blipFill>
          <p:spPr>
            <a:xfrm>
              <a:off x="4966847" y="4478859"/>
              <a:ext cx="2320441" cy="1292803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0EF7288C-CC69-9376-72AE-515A1BEF9A5E}"/>
              </a:ext>
            </a:extLst>
          </p:cNvPr>
          <p:cNvSpPr txBox="1"/>
          <p:nvPr/>
        </p:nvSpPr>
        <p:spPr>
          <a:xfrm>
            <a:off x="4471741" y="5740594"/>
            <a:ext cx="363242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Lub Dub Medium" panose="020B0603030403020204" pitchFamily="34" charset="0"/>
              </a:rPr>
              <a:t>Eating more vegetables provides our bodies with many vitamins and minerals and can help reduce the risk of some diseases, including heart disease.</a:t>
            </a:r>
          </a:p>
        </p:txBody>
      </p:sp>
      <p:pic>
        <p:nvPicPr>
          <p:cNvPr id="21" name="Picture 20" descr="+ BEVERAGES">
            <a:extLst>
              <a:ext uri="{FF2B5EF4-FFF2-40B4-BE49-F238E27FC236}">
                <a16:creationId xmlns:a16="http://schemas.microsoft.com/office/drawing/2014/main" id="{D1D9CBEE-C4A4-63C6-264F-66108A1DAF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4228" y="2141321"/>
            <a:ext cx="2448267" cy="34294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280CA8B-9464-B089-E2C9-9605A3E12D59}"/>
              </a:ext>
            </a:extLst>
          </p:cNvPr>
          <p:cNvSpPr txBox="1"/>
          <p:nvPr/>
        </p:nvSpPr>
        <p:spPr>
          <a:xfrm>
            <a:off x="8324115" y="2571761"/>
            <a:ext cx="39684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Lub Dub Medium" panose="020B0603030403020204" pitchFamily="34" charset="0"/>
              </a:rPr>
              <a:t>Water (best choice!)</a:t>
            </a:r>
          </a:p>
          <a:p>
            <a:pPr algn="ctr"/>
            <a:r>
              <a:rPr lang="en-US" sz="1600" dirty="0">
                <a:latin typeface="Lub Dub Medium" panose="020B0603030403020204" pitchFamily="34" charset="0"/>
              </a:rPr>
              <a:t>Fat-free / low-fat unflavored milk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57F0269-9F8B-938B-2261-5F21535FDC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144128" y="4158338"/>
            <a:ext cx="2616628" cy="1509296"/>
            <a:chOff x="8573854" y="4263172"/>
            <a:chExt cx="2904790" cy="167551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DD0C5B4-D5FE-68DF-7DDB-095E164A997D}"/>
                </a:ext>
              </a:extLst>
            </p:cNvPr>
            <p:cNvSpPr/>
            <p:nvPr/>
          </p:nvSpPr>
          <p:spPr>
            <a:xfrm>
              <a:off x="8573854" y="4263172"/>
              <a:ext cx="2904790" cy="1675511"/>
            </a:xfrm>
            <a:prstGeom prst="rect">
              <a:avLst/>
            </a:prstGeom>
            <a:solidFill>
              <a:srgbClr val="E6E7E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 descr="Staying hydrated prevents overheating and helps the body process food.">
              <a:extLst>
                <a:ext uri="{FF2B5EF4-FFF2-40B4-BE49-F238E27FC236}">
                  <a16:creationId xmlns:a16="http://schemas.microsoft.com/office/drawing/2014/main" id="{E5FD5E4E-CED7-61FC-5961-B16F885CA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19751" r="19296" b="35480"/>
            <a:stretch>
              <a:fillRect/>
            </a:stretch>
          </p:blipFill>
          <p:spPr>
            <a:xfrm>
              <a:off x="9232642" y="4353314"/>
              <a:ext cx="1587214" cy="1543892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45069B9F-E8B2-9060-7A25-EB50B949DB08}"/>
              </a:ext>
            </a:extLst>
          </p:cNvPr>
          <p:cNvSpPr txBox="1"/>
          <p:nvPr/>
        </p:nvSpPr>
        <p:spPr>
          <a:xfrm>
            <a:off x="9000047" y="5740593"/>
            <a:ext cx="290479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Lub Dub Medium" panose="020B0603030403020204" pitchFamily="34" charset="0"/>
              </a:rPr>
              <a:t>Staying hydrated prevents overheating and helps the body process food.</a:t>
            </a:r>
          </a:p>
        </p:txBody>
      </p:sp>
    </p:spTree>
    <p:extLst>
      <p:ext uri="{BB962C8B-B14F-4D97-AF65-F5344CB8AC3E}">
        <p14:creationId xmlns:p14="http://schemas.microsoft.com/office/powerpoint/2010/main" val="2595963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BF1FD-82DF-E5CD-19F5-A7C887890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A4087-7795-6978-9387-2D877FB9BC9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45574" y="1215993"/>
            <a:ext cx="11043424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Smart Substitutions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7CAE9A-F40E-2D83-FFF2-481878448FFE}"/>
              </a:ext>
            </a:extLst>
          </p:cNvPr>
          <p:cNvSpPr txBox="1"/>
          <p:nvPr/>
        </p:nvSpPr>
        <p:spPr>
          <a:xfrm>
            <a:off x="372238" y="2200437"/>
            <a:ext cx="9247250" cy="3905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  <a:sym typeface="Wingdings" panose="05000000000000000000" pitchFamily="2" charset="2"/>
              </a:rPr>
              <a:t>Fried tortilla chips  low-sodium baked corn tortilla chips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  <a:sym typeface="Wingdings" panose="05000000000000000000" pitchFamily="2" charset="2"/>
              </a:rPr>
              <a:t>Potato chips  no-salt or low-salt pretzels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  <a:sym typeface="Wingdings" panose="05000000000000000000" pitchFamily="2" charset="2"/>
              </a:rPr>
              <a:t>Cookies  fig and other fruit bars with no added sugar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  <a:sym typeface="Wingdings" panose="05000000000000000000" pitchFamily="2" charset="2"/>
              </a:rPr>
              <a:t>Ice cream  no-sugar-added frozen fruit pops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  <a:sym typeface="Wingdings" panose="05000000000000000000" pitchFamily="2" charset="2"/>
              </a:rPr>
              <a:t>French fries  baked potato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Lub Dub Medium" panose="020B0603030403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Lub Dub Medium" panose="020B0603030403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9167234-2DF0-32B7-DA46-BE8F4CA0D9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408" y="3755136"/>
            <a:ext cx="3020568" cy="302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9909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99C70-8C4A-046E-2D07-E2ED34476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F3E8DF-4F36-F9E2-CFF1-E7DA1DAACFC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225137"/>
            <a:ext cx="10115746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Get the Whole Family Involved!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E29DA8-D423-97A1-3088-8DE9AAA67078}"/>
              </a:ext>
            </a:extLst>
          </p:cNvPr>
          <p:cNvSpPr txBox="1"/>
          <p:nvPr/>
        </p:nvSpPr>
        <p:spPr>
          <a:xfrm>
            <a:off x="335846" y="2056134"/>
            <a:ext cx="6165538" cy="4459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Make meals together. Include kids in the process of both grocery shopping and food prep.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Ask questions for meal inspiration – “What do your friends eat at school?”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Explore kid-friendly recipes at recipes.heart.org. You can also check out cookbooks at the library together!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B73FD9-2C0F-CB83-E623-893A587AE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544" y="2313432"/>
            <a:ext cx="5327338" cy="354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156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A0C33-9F51-A39E-C7E6-EAE4C6C68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47876C-ED34-705C-D542-FCAE7F1F453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170273"/>
            <a:ext cx="11043424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Wrap 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1DDB40-88E9-1BBE-B926-06AE7CAD6A1E}"/>
              </a:ext>
            </a:extLst>
          </p:cNvPr>
          <p:cNvSpPr txBox="1"/>
          <p:nvPr/>
        </p:nvSpPr>
        <p:spPr>
          <a:xfrm>
            <a:off x="335846" y="2056134"/>
            <a:ext cx="7098226" cy="4459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Remember, it’s all about balance.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We don’t have to eat perfectly all the time - it’s okay to enjoy our favorite treats once in a while.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Eating a healthy diet helps us have energy, feel good, and be our best selves.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Make healthy choices together as a family and make mealtimes fun!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6A239B0-5FA5-0EF8-A6AD-C3DD28A20E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936992" y="2350008"/>
            <a:ext cx="3414846" cy="3262136"/>
            <a:chOff x="5682820" y="1552867"/>
            <a:chExt cx="6052065" cy="468028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34506D-7287-1A2D-EFBF-3B672B77F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607" y="1860965"/>
              <a:ext cx="1245278" cy="422048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4ADD8B8-EA7C-32E4-53E5-E217A89534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2513" y="1569871"/>
              <a:ext cx="2093775" cy="240133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246205B-765E-C95F-E470-22EBA6982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9963" y="4343110"/>
              <a:ext cx="4246056" cy="189003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77149AD-3014-21F5-3A7F-6D8688A46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82820" y="1552867"/>
              <a:ext cx="2284628" cy="29959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682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9b6c1c8-186a-424d-bc67-a22ca124ddd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3344C44BED314D8316105BEEFAF0AC" ma:contentTypeVersion="21" ma:contentTypeDescription="Create a new document." ma:contentTypeScope="" ma:versionID="b1729464e5ab065ff45a5e5a361ca867">
  <xsd:schema xmlns:xsd="http://www.w3.org/2001/XMLSchema" xmlns:xs="http://www.w3.org/2001/XMLSchema" xmlns:p="http://schemas.microsoft.com/office/2006/metadata/properties" xmlns:ns3="0a209c81-9dc9-49d4-b537-1637fcfcbec2" xmlns:ns4="19b6c1c8-186a-424d-bc67-a22ca124ddda" targetNamespace="http://schemas.microsoft.com/office/2006/metadata/properties" ma:root="true" ma:fieldsID="bccffcb59797192093343f7514119bd7" ns3:_="" ns4:_="">
    <xsd:import namespace="0a209c81-9dc9-49d4-b537-1637fcfcbec2"/>
    <xsd:import namespace="19b6c1c8-186a-424d-bc67-a22ca124ddd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  <xsd:element ref="ns4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209c81-9dc9-49d4-b537-1637fcfcbec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b6c1c8-186a-424d-bc67-a22ca124dd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f4f22ede-e726-4d3d-b195-8dfd25ae0d91" ContentTypeId="0x01" PreviousValue="false"/>
</file>

<file path=customXml/itemProps1.xml><?xml version="1.0" encoding="utf-8"?>
<ds:datastoreItem xmlns:ds="http://schemas.openxmlformats.org/officeDocument/2006/customXml" ds:itemID="{A86EA59E-77CC-48AB-8FD2-7A52F7401CE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52C1E1-8BB2-48C0-B836-F27BEB9B1034}">
  <ds:schemaRefs>
    <ds:schemaRef ds:uri="http://www.w3.org/XML/1998/namespace"/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19b6c1c8-186a-424d-bc67-a22ca124ddda"/>
    <ds:schemaRef ds:uri="http://schemas.microsoft.com/office/infopath/2007/PartnerControls"/>
    <ds:schemaRef ds:uri="http://schemas.openxmlformats.org/package/2006/metadata/core-properties"/>
    <ds:schemaRef ds:uri="0a209c81-9dc9-49d4-b537-1637fcfcbec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597DA96B-C795-4139-94F3-A803252535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209c81-9dc9-49d4-b537-1637fcfcbec2"/>
    <ds:schemaRef ds:uri="19b6c1c8-186a-424d-bc67-a22ca124dd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C88E66F3-5902-4159-8612-E8FB6C313E4A}">
  <ds:schemaRefs>
    <ds:schemaRef ds:uri="Microsoft.SharePoint.Taxonomy.ContentTypeSync"/>
  </ds:schemaRefs>
</ds:datastoreItem>
</file>

<file path=docMetadata/LabelInfo.xml><?xml version="1.0" encoding="utf-8"?>
<clbl:labelList xmlns:clbl="http://schemas.microsoft.com/office/2020/mipLabelMetadata">
  <clbl:label id="{ceab0fb5-f7ff-48b4-a0d0-9f76ef96ecf9}" enabled="0" method="" siteId="{ceab0fb5-f7ff-48b4-a0d0-9f76ef96ecf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1624</TotalTime>
  <Words>947</Words>
  <Application>Microsoft Office PowerPoint</Application>
  <PresentationFormat>Widescreen</PresentationFormat>
  <Paragraphs>109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Lub Dub Heavy</vt:lpstr>
      <vt:lpstr>Lub Dub Medium</vt:lpstr>
      <vt:lpstr>Wingdings</vt:lpstr>
      <vt:lpstr>Office Theme</vt:lpstr>
      <vt:lpstr>Super Fuel:</vt:lpstr>
      <vt:lpstr>Why Nutritious Eating Matters</vt:lpstr>
      <vt:lpstr>How to Eat Better</vt:lpstr>
      <vt:lpstr>What to Limit</vt:lpstr>
      <vt:lpstr>How to Talk to Kids about Food</vt:lpstr>
      <vt:lpstr>How to Talk to Kids about Food.</vt:lpstr>
      <vt:lpstr>What’s for Lunch?</vt:lpstr>
      <vt:lpstr>What’s for Lunch.?</vt:lpstr>
      <vt:lpstr>Smart Substitutions</vt:lpstr>
      <vt:lpstr>Get the Whole Family Involved!</vt:lpstr>
      <vt:lpstr>Wrap 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 Fuel:</dc:title>
  <dc:creator>Travis Entrekin (NAT Field Campaigns - NC Consultant)</dc:creator>
  <cp:lastModifiedBy>Poornima Ramesh</cp:lastModifiedBy>
  <cp:revision>21</cp:revision>
  <dcterms:created xsi:type="dcterms:W3CDTF">2025-09-05T00:29:10Z</dcterms:created>
  <dcterms:modified xsi:type="dcterms:W3CDTF">2026-01-06T15:45:50Z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0x0101002B3344C44BED314D8316105BEEFAF0AC</vt:lpwstr>
  </property>
</Properties>
</file>